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1" r:id="rId10"/>
    <p:sldId id="264" r:id="rId11"/>
    <p:sldId id="265" r:id="rId12"/>
    <p:sldId id="266" r:id="rId13"/>
    <p:sldId id="267" r:id="rId14"/>
    <p:sldId id="268" r:id="rId15"/>
    <p:sldId id="269"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65D13F-E669-41C9-BB5A-9EBE11C87EC1}" type="datetimeFigureOut">
              <a:rPr lang="en-US" smtClean="0"/>
              <a:pPr/>
              <a:t>9/3/2010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9CE563E-E752-4EC7-B656-4DA5AF2CB7E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5D13F-E669-41C9-BB5A-9EBE11C87EC1}" type="datetimeFigureOut">
              <a:rPr lang="en-US" smtClean="0"/>
              <a:pPr/>
              <a:t>9/3/2010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E563E-E752-4EC7-B656-4DA5AF2CB7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5D13F-E669-41C9-BB5A-9EBE11C87EC1}" type="datetimeFigureOut">
              <a:rPr lang="en-US" smtClean="0"/>
              <a:pPr/>
              <a:t>9/3/2010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E563E-E752-4EC7-B656-4DA5AF2CB7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5D13F-E669-41C9-BB5A-9EBE11C87EC1}" type="datetimeFigureOut">
              <a:rPr lang="en-US" smtClean="0"/>
              <a:pPr/>
              <a:t>9/3/2010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E563E-E752-4EC7-B656-4DA5AF2CB7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65D13F-E669-41C9-BB5A-9EBE11C87EC1}" type="datetimeFigureOut">
              <a:rPr lang="en-US" smtClean="0"/>
              <a:pPr/>
              <a:t>9/3/2010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E563E-E752-4EC7-B656-4DA5AF2CB7E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65D13F-E669-41C9-BB5A-9EBE11C87EC1}" type="datetimeFigureOut">
              <a:rPr lang="en-US" smtClean="0"/>
              <a:pPr/>
              <a:t>9/3/2010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E563E-E752-4EC7-B656-4DA5AF2CB7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65D13F-E669-41C9-BB5A-9EBE11C87EC1}" type="datetimeFigureOut">
              <a:rPr lang="en-US" smtClean="0"/>
              <a:pPr/>
              <a:t>9/3/2010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E563E-E752-4EC7-B656-4DA5AF2CB7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465D13F-E669-41C9-BB5A-9EBE11C87EC1}" type="datetimeFigureOut">
              <a:rPr lang="en-US" smtClean="0"/>
              <a:pPr/>
              <a:t>9/3/2010</a:t>
            </a:fld>
            <a:endParaRPr lang="en-US"/>
          </a:p>
        </p:txBody>
      </p:sp>
      <p:sp>
        <p:nvSpPr>
          <p:cNvPr id="8" name="Slide Number Placeholder 7"/>
          <p:cNvSpPr>
            <a:spLocks noGrp="1"/>
          </p:cNvSpPr>
          <p:nvPr>
            <p:ph type="sldNum" sz="quarter" idx="11"/>
          </p:nvPr>
        </p:nvSpPr>
        <p:spPr/>
        <p:txBody>
          <a:bodyPr/>
          <a:lstStyle/>
          <a:p>
            <a:fld id="{99CE563E-E752-4EC7-B656-4DA5AF2CB7E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5D13F-E669-41C9-BB5A-9EBE11C87EC1}" type="datetimeFigureOut">
              <a:rPr lang="en-US" smtClean="0"/>
              <a:pPr/>
              <a:t>9/3/2010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E563E-E752-4EC7-B656-4DA5AF2CB7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65D13F-E669-41C9-BB5A-9EBE11C87EC1}" type="datetimeFigureOut">
              <a:rPr lang="en-US" smtClean="0"/>
              <a:pPr/>
              <a:t>9/3/2010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99CE563E-E752-4EC7-B656-4DA5AF2CB7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465D13F-E669-41C9-BB5A-9EBE11C87EC1}" type="datetimeFigureOut">
              <a:rPr lang="en-US" smtClean="0"/>
              <a:pPr/>
              <a:t>9/3/2010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E563E-E752-4EC7-B656-4DA5AF2CB7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465D13F-E669-41C9-BB5A-9EBE11C87EC1}" type="datetimeFigureOut">
              <a:rPr lang="en-US" smtClean="0"/>
              <a:pPr/>
              <a:t>9/3/2010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9CE563E-E752-4EC7-B656-4DA5AF2CB7E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kidshealth.org/misc/movie/bodybasics/bodybasics_kne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990600"/>
            <a:ext cx="6480048" cy="2301240"/>
          </a:xfrm>
        </p:spPr>
        <p:txBody>
          <a:bodyPr/>
          <a:lstStyle/>
          <a:p>
            <a:r>
              <a:rPr lang="en-US" dirty="0" smtClean="0"/>
              <a:t>The Story on Bones!!!</a:t>
            </a:r>
            <a:endParaRPr lang="en-US" dirty="0"/>
          </a:p>
        </p:txBody>
      </p:sp>
      <p:pic>
        <p:nvPicPr>
          <p:cNvPr id="1026" name="img1" descr="1061925404861"/>
          <p:cNvPicPr>
            <a:picLocks noChangeAspect="1" noChangeArrowheads="1"/>
          </p:cNvPicPr>
          <p:nvPr/>
        </p:nvPicPr>
        <p:blipFill>
          <a:blip r:embed="rId2" cstate="print">
            <a:grayscl/>
          </a:blip>
          <a:srcRect/>
          <a:stretch>
            <a:fillRect/>
          </a:stretch>
        </p:blipFill>
        <p:spPr bwMode="auto">
          <a:xfrm>
            <a:off x="2743200" y="1981200"/>
            <a:ext cx="3586980" cy="467368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4800"/>
            <a:ext cx="6480048" cy="2301240"/>
          </a:xfrm>
        </p:spPr>
        <p:txBody>
          <a:bodyPr/>
          <a:lstStyle/>
          <a:p>
            <a:pPr algn="ctr"/>
            <a:r>
              <a:rPr lang="en-US" dirty="0" smtClean="0"/>
              <a:t>ribs</a:t>
            </a:r>
            <a:endParaRPr lang="en-US" dirty="0"/>
          </a:p>
        </p:txBody>
      </p:sp>
      <p:sp>
        <p:nvSpPr>
          <p:cNvPr id="4" name="TextBox 3"/>
          <p:cNvSpPr txBox="1"/>
          <p:nvPr/>
        </p:nvSpPr>
        <p:spPr>
          <a:xfrm>
            <a:off x="457200" y="1084957"/>
            <a:ext cx="8077200" cy="6001643"/>
          </a:xfrm>
          <a:prstGeom prst="rect">
            <a:avLst/>
          </a:prstGeom>
          <a:noFill/>
        </p:spPr>
        <p:txBody>
          <a:bodyPr wrap="square" rtlCol="0">
            <a:spAutoFit/>
          </a:bodyPr>
          <a:lstStyle/>
          <a:p>
            <a:r>
              <a:rPr lang="en-US" sz="2400" dirty="0" smtClean="0"/>
              <a:t>Ribs </a:t>
            </a:r>
            <a:r>
              <a:rPr lang="en-US" sz="2400" dirty="0"/>
              <a:t>act like a cage of bones around your chest</a:t>
            </a:r>
            <a:r>
              <a:rPr lang="en-US" sz="2400" dirty="0" smtClean="0"/>
              <a:t>.</a:t>
            </a:r>
          </a:p>
          <a:p>
            <a:endParaRPr lang="en-US" sz="2000" dirty="0"/>
          </a:p>
          <a:p>
            <a:pPr>
              <a:buFont typeface="Courier New" pitchFamily="49" charset="0"/>
              <a:buChar char="o"/>
            </a:pPr>
            <a:r>
              <a:rPr lang="en-US" sz="2000" dirty="0"/>
              <a:t>Your ribs come in pairs, and the left and right sides of each pair are exactly the same. Most people have 12 pairs of ribs, but some people are born with one or more extra ribs, and some people might have one pair less. </a:t>
            </a:r>
          </a:p>
          <a:p>
            <a:pPr>
              <a:buFont typeface="Courier New" pitchFamily="49" charset="0"/>
              <a:buChar char="o"/>
            </a:pPr>
            <a:endParaRPr lang="en-US" sz="2000" dirty="0" smtClean="0"/>
          </a:p>
          <a:p>
            <a:pPr>
              <a:buFont typeface="Courier New" pitchFamily="49" charset="0"/>
              <a:buChar char="o"/>
            </a:pPr>
            <a:r>
              <a:rPr lang="en-US" sz="2000" dirty="0"/>
              <a:t>All 12 pairs of ribs attach in the back to the spine, where they are held in place by the thoracic vertebrae</a:t>
            </a:r>
            <a:r>
              <a:rPr lang="en-US" sz="2000" dirty="0" smtClean="0"/>
              <a:t>.</a:t>
            </a:r>
          </a:p>
          <a:p>
            <a:pPr>
              <a:buFont typeface="Courier New" pitchFamily="49" charset="0"/>
              <a:buChar char="o"/>
            </a:pPr>
            <a:endParaRPr lang="en-US" sz="2000" dirty="0"/>
          </a:p>
          <a:p>
            <a:pPr>
              <a:buFont typeface="Courier New" pitchFamily="49" charset="0"/>
              <a:buChar char="o"/>
            </a:pPr>
            <a:r>
              <a:rPr lang="en-US" sz="2000" dirty="0"/>
              <a:t>The first seven pairs of ribs attach in the front to the </a:t>
            </a:r>
            <a:r>
              <a:rPr lang="en-US" sz="2000" b="1" u="sng" dirty="0">
                <a:solidFill>
                  <a:schemeClr val="accent2">
                    <a:lumMod val="60000"/>
                    <a:lumOff val="40000"/>
                  </a:schemeClr>
                </a:solidFill>
              </a:rPr>
              <a:t>sternum</a:t>
            </a:r>
            <a:r>
              <a:rPr lang="en-US" sz="2000" dirty="0"/>
              <a:t> (say: </a:t>
            </a:r>
            <a:r>
              <a:rPr lang="en-US" sz="2000" b="1" dirty="0" err="1"/>
              <a:t>stur</a:t>
            </a:r>
            <a:r>
              <a:rPr lang="en-US" sz="2000" dirty="0"/>
              <a:t>-num), a strong bone in the center of your chest that holds those ribs in place</a:t>
            </a:r>
            <a:r>
              <a:rPr lang="en-US" sz="2000" dirty="0" smtClean="0"/>
              <a:t>.</a:t>
            </a:r>
          </a:p>
          <a:p>
            <a:pPr>
              <a:buFont typeface="Courier New" pitchFamily="49" charset="0"/>
              <a:buChar char="o"/>
            </a:pPr>
            <a:endParaRPr lang="en-US" sz="2000" dirty="0"/>
          </a:p>
          <a:p>
            <a:pPr>
              <a:buFont typeface="Courier New" pitchFamily="49" charset="0"/>
              <a:buChar char="o"/>
            </a:pPr>
            <a:r>
              <a:rPr lang="en-US" sz="2000" dirty="0"/>
              <a:t>The very last two sets of ribs are called </a:t>
            </a:r>
            <a:r>
              <a:rPr lang="en-US" sz="2000" b="1" dirty="0"/>
              <a:t>floating</a:t>
            </a:r>
            <a:r>
              <a:rPr lang="en-US" sz="2000" dirty="0"/>
              <a:t> ribs because they aren't connected to the sternum or the ribs above them. But don't worry, these ribs can't ever float away. Like the rest of the ribs, they are securely attached to the spine in the back.</a:t>
            </a:r>
          </a:p>
          <a:p>
            <a:pPr>
              <a:buFont typeface="Courier New" pitchFamily="49" charset="0"/>
              <a:buChar char="o"/>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plus(in)">
                                      <p:cBhvr>
                                        <p:cTn id="7" dur="2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plus(in)">
                                      <p:cBhvr>
                                        <p:cTn id="12" dur="20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plus(in)">
                                      <p:cBhvr>
                                        <p:cTn id="17" dur="2000"/>
                                        <p:tgtEl>
                                          <p:spTgt spid="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plus(in)">
                                      <p:cBhvr>
                                        <p:cTn id="22"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
            <a:ext cx="6480048" cy="2301240"/>
          </a:xfrm>
        </p:spPr>
        <p:txBody>
          <a:bodyPr/>
          <a:lstStyle/>
          <a:p>
            <a:pPr algn="ctr"/>
            <a:r>
              <a:rPr lang="en-US" dirty="0" smtClean="0"/>
              <a:t>Hands and arms</a:t>
            </a:r>
            <a:endParaRPr lang="en-US" dirty="0"/>
          </a:p>
        </p:txBody>
      </p:sp>
      <p:sp>
        <p:nvSpPr>
          <p:cNvPr id="4" name="TextBox 3"/>
          <p:cNvSpPr txBox="1"/>
          <p:nvPr/>
        </p:nvSpPr>
        <p:spPr>
          <a:xfrm>
            <a:off x="304800" y="1295401"/>
            <a:ext cx="8534400" cy="5632311"/>
          </a:xfrm>
          <a:prstGeom prst="rect">
            <a:avLst/>
          </a:prstGeom>
          <a:noFill/>
        </p:spPr>
        <p:txBody>
          <a:bodyPr wrap="square" rtlCol="0">
            <a:spAutoFit/>
          </a:bodyPr>
          <a:lstStyle/>
          <a:p>
            <a:pPr>
              <a:buFont typeface="Wingdings" pitchFamily="2" charset="2"/>
              <a:buChar char="v"/>
            </a:pPr>
            <a:r>
              <a:rPr lang="en-US" sz="2000" dirty="0"/>
              <a:t>Each arm is attached to a shoulder blade or </a:t>
            </a:r>
            <a:r>
              <a:rPr lang="en-US" sz="2000" b="1" u="sng" dirty="0">
                <a:solidFill>
                  <a:schemeClr val="accent2">
                    <a:lumMod val="60000"/>
                    <a:lumOff val="40000"/>
                  </a:schemeClr>
                </a:solidFill>
              </a:rPr>
              <a:t>scapula</a:t>
            </a:r>
            <a:r>
              <a:rPr lang="en-US" sz="2000" b="1" dirty="0"/>
              <a:t> </a:t>
            </a:r>
            <a:r>
              <a:rPr lang="en-US" sz="2000" dirty="0"/>
              <a:t>(say: </a:t>
            </a:r>
            <a:r>
              <a:rPr lang="en-US" sz="2000" b="1" dirty="0" err="1"/>
              <a:t>sca</a:t>
            </a:r>
            <a:r>
              <a:rPr lang="en-US" sz="2000" dirty="0" err="1"/>
              <a:t>-pyuh-luh</a:t>
            </a:r>
            <a:r>
              <a:rPr lang="en-US" sz="2000" dirty="0"/>
              <a:t>), a large triangular bone on the upper back corner of each side of the rib cage</a:t>
            </a:r>
            <a:r>
              <a:rPr lang="en-US" sz="2000" dirty="0" smtClean="0"/>
              <a:t>.</a:t>
            </a:r>
          </a:p>
          <a:p>
            <a:pPr>
              <a:buFont typeface="Wingdings" pitchFamily="2" charset="2"/>
              <a:buChar char="v"/>
            </a:pPr>
            <a:endParaRPr lang="en-US" sz="2000" dirty="0"/>
          </a:p>
          <a:p>
            <a:pPr algn="ctr"/>
            <a:r>
              <a:rPr lang="en-US" sz="2000" dirty="0"/>
              <a:t>The arm is made up of three bones</a:t>
            </a:r>
            <a:r>
              <a:rPr lang="en-US" sz="2000" dirty="0" smtClean="0"/>
              <a:t>:</a:t>
            </a:r>
          </a:p>
          <a:p>
            <a:pPr algn="ctr"/>
            <a:endParaRPr lang="en-US" sz="2000" dirty="0"/>
          </a:p>
          <a:p>
            <a:pPr>
              <a:buFont typeface="Wingdings" pitchFamily="2" charset="2"/>
              <a:buChar char="v"/>
            </a:pPr>
            <a:r>
              <a:rPr lang="en-US" sz="2000" b="1" u="sng" dirty="0" err="1">
                <a:solidFill>
                  <a:schemeClr val="accent2">
                    <a:lumMod val="60000"/>
                    <a:lumOff val="40000"/>
                  </a:schemeClr>
                </a:solidFill>
              </a:rPr>
              <a:t>humerus</a:t>
            </a:r>
            <a:r>
              <a:rPr lang="en-US" sz="2000" dirty="0"/>
              <a:t> (say: </a:t>
            </a:r>
            <a:r>
              <a:rPr lang="en-US" sz="2000" b="1" dirty="0" err="1"/>
              <a:t>hyoo</a:t>
            </a:r>
            <a:r>
              <a:rPr lang="en-US" sz="2000" dirty="0" err="1"/>
              <a:t>-muh-rus</a:t>
            </a:r>
            <a:r>
              <a:rPr lang="en-US" sz="2000" dirty="0"/>
              <a:t>), which is above your </a:t>
            </a:r>
            <a:r>
              <a:rPr lang="en-US" sz="2000" dirty="0" smtClean="0"/>
              <a:t>elbow</a:t>
            </a:r>
          </a:p>
          <a:p>
            <a:pPr>
              <a:buFont typeface="Wingdings" pitchFamily="2" charset="2"/>
              <a:buChar char="v"/>
            </a:pPr>
            <a:r>
              <a:rPr lang="en-US" sz="2000" b="1" u="sng" dirty="0">
                <a:solidFill>
                  <a:schemeClr val="accent2">
                    <a:lumMod val="60000"/>
                    <a:lumOff val="40000"/>
                  </a:schemeClr>
                </a:solidFill>
              </a:rPr>
              <a:t>radius</a:t>
            </a:r>
            <a:r>
              <a:rPr lang="en-US" sz="2000" dirty="0"/>
              <a:t> (say: </a:t>
            </a:r>
            <a:r>
              <a:rPr lang="en-US" sz="2000" b="1" dirty="0"/>
              <a:t>ray</a:t>
            </a:r>
            <a:r>
              <a:rPr lang="en-US" sz="2000" dirty="0"/>
              <a:t>-</a:t>
            </a:r>
            <a:r>
              <a:rPr lang="en-US" sz="2000" dirty="0" err="1"/>
              <a:t>dee</a:t>
            </a:r>
            <a:r>
              <a:rPr lang="en-US" sz="2000" dirty="0"/>
              <a:t>-us</a:t>
            </a:r>
            <a:r>
              <a:rPr lang="en-US" sz="2000" dirty="0" smtClean="0"/>
              <a:t>), which is below the elbow</a:t>
            </a:r>
          </a:p>
          <a:p>
            <a:pPr>
              <a:buFont typeface="Wingdings" pitchFamily="2" charset="2"/>
              <a:buChar char="v"/>
            </a:pPr>
            <a:r>
              <a:rPr lang="en-US" sz="2000" b="1" u="sng" dirty="0">
                <a:solidFill>
                  <a:schemeClr val="accent2">
                    <a:lumMod val="60000"/>
                    <a:lumOff val="40000"/>
                  </a:schemeClr>
                </a:solidFill>
              </a:rPr>
              <a:t>ulna</a:t>
            </a:r>
            <a:r>
              <a:rPr lang="en-US" sz="2000" dirty="0"/>
              <a:t> (say: </a:t>
            </a:r>
            <a:r>
              <a:rPr lang="en-US" sz="2000" b="1" dirty="0" err="1"/>
              <a:t>ul</a:t>
            </a:r>
            <a:r>
              <a:rPr lang="en-US" sz="2000" dirty="0" err="1"/>
              <a:t>-nuh</a:t>
            </a:r>
            <a:r>
              <a:rPr lang="en-US" sz="2000" dirty="0"/>
              <a:t>), which </a:t>
            </a:r>
            <a:r>
              <a:rPr lang="en-US" sz="2000" dirty="0" smtClean="0"/>
              <a:t>is </a:t>
            </a:r>
            <a:r>
              <a:rPr lang="en-US" sz="2000" dirty="0"/>
              <a:t>below the </a:t>
            </a:r>
            <a:r>
              <a:rPr lang="en-US" sz="2000" dirty="0" smtClean="0"/>
              <a:t>elbow</a:t>
            </a:r>
          </a:p>
          <a:p>
            <a:pPr>
              <a:buFont typeface="Wingdings" pitchFamily="2" charset="2"/>
              <a:buChar char="v"/>
            </a:pPr>
            <a:endParaRPr lang="en-US" sz="2000" dirty="0"/>
          </a:p>
          <a:p>
            <a:endParaRPr lang="en-US" sz="2000" dirty="0" smtClean="0"/>
          </a:p>
          <a:p>
            <a:pPr algn="ctr"/>
            <a:r>
              <a:rPr lang="en-US" sz="2000" dirty="0"/>
              <a:t>The center part of your hand is made up of five separate bones. Each finger on your hand has three bones, except for your thumb, which has two</a:t>
            </a:r>
            <a:r>
              <a:rPr lang="en-US" sz="2000" dirty="0" smtClean="0"/>
              <a:t>.</a:t>
            </a:r>
          </a:p>
          <a:p>
            <a:pPr algn="ctr"/>
            <a:endParaRPr lang="en-US" sz="2000" dirty="0"/>
          </a:p>
          <a:p>
            <a:pPr algn="ctr"/>
            <a:r>
              <a:rPr lang="en-US" sz="2000" dirty="0" smtClean="0"/>
              <a:t>The fingers are technically called </a:t>
            </a:r>
            <a:r>
              <a:rPr lang="en-US" sz="2000" b="1" u="sng" dirty="0" smtClean="0">
                <a:solidFill>
                  <a:schemeClr val="accent2">
                    <a:lumMod val="60000"/>
                    <a:lumOff val="40000"/>
                  </a:schemeClr>
                </a:solidFill>
              </a:rPr>
              <a:t>phalanges</a:t>
            </a:r>
            <a:r>
              <a:rPr lang="en-US" sz="2000" dirty="0" smtClean="0"/>
              <a:t>.  </a:t>
            </a:r>
          </a:p>
          <a:p>
            <a:pPr>
              <a:buFont typeface="Wingdings" pitchFamily="2" charset="2"/>
              <a:buChar char="v"/>
            </a:pPr>
            <a:endParaRPr lang="en-US" sz="2000" dirty="0"/>
          </a:p>
          <a:p>
            <a:pPr>
              <a:buFont typeface="Wingdings" pitchFamily="2" charset="2"/>
              <a:buChar char="v"/>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heckerboard(across)">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heckerboard(across)">
                                      <p:cBhvr>
                                        <p:cTn id="23" dur="5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heckerboard(across)">
                                      <p:cBhvr>
                                        <p:cTn id="28" dur="5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 calcmode="lin" valueType="num">
                                      <p:cBhvr additive="base">
                                        <p:cTn id="3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checkerboard(across)">
                                      <p:cBhvr>
                                        <p:cTn id="39"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6480048" cy="1143000"/>
          </a:xfrm>
        </p:spPr>
        <p:txBody>
          <a:bodyPr/>
          <a:lstStyle/>
          <a:p>
            <a:pPr algn="ctr"/>
            <a:r>
              <a:rPr lang="en-US" dirty="0" smtClean="0"/>
              <a:t>legs</a:t>
            </a:r>
            <a:endParaRPr lang="en-US" dirty="0"/>
          </a:p>
        </p:txBody>
      </p:sp>
      <p:sp>
        <p:nvSpPr>
          <p:cNvPr id="4" name="TextBox 3"/>
          <p:cNvSpPr txBox="1"/>
          <p:nvPr/>
        </p:nvSpPr>
        <p:spPr>
          <a:xfrm>
            <a:off x="304800" y="1219200"/>
            <a:ext cx="8610600" cy="5324535"/>
          </a:xfrm>
          <a:prstGeom prst="rect">
            <a:avLst/>
          </a:prstGeom>
          <a:noFill/>
        </p:spPr>
        <p:txBody>
          <a:bodyPr wrap="square" rtlCol="0">
            <a:spAutoFit/>
          </a:bodyPr>
          <a:lstStyle/>
          <a:p>
            <a:pPr>
              <a:buFont typeface="Wingdings" pitchFamily="2" charset="2"/>
              <a:buChar char="ü"/>
            </a:pPr>
            <a:r>
              <a:rPr lang="en-US" sz="2000" dirty="0"/>
              <a:t>Your legs are attached to a circular group of bones called your </a:t>
            </a:r>
            <a:r>
              <a:rPr lang="en-US" sz="2000" b="1" u="sng" dirty="0">
                <a:solidFill>
                  <a:schemeClr val="accent2">
                    <a:lumMod val="60000"/>
                    <a:lumOff val="40000"/>
                  </a:schemeClr>
                </a:solidFill>
              </a:rPr>
              <a:t>pelvis</a:t>
            </a:r>
            <a:r>
              <a:rPr lang="en-US" sz="2000" dirty="0"/>
              <a:t>. The pelvis is a bowl-shaped structure that supports the spinal column. It is made up of the two large hip bones in front and behind are the sacrum and the coccyx. The pelvis acts as a tough ring of protection around parts of the digestive system, the urinary system, and parts of the reproductive system. </a:t>
            </a:r>
          </a:p>
          <a:p>
            <a:pPr>
              <a:buFont typeface="Wingdings" pitchFamily="2" charset="2"/>
              <a:buChar char="ü"/>
            </a:pPr>
            <a:endParaRPr lang="en-US" sz="2000" dirty="0" smtClean="0"/>
          </a:p>
          <a:p>
            <a:pPr>
              <a:buFont typeface="Wingdings" pitchFamily="2" charset="2"/>
              <a:buChar char="ü"/>
            </a:pPr>
            <a:r>
              <a:rPr lang="en-US" sz="2000" dirty="0"/>
              <a:t>The bone that goes from your pelvis to your knee is called the </a:t>
            </a:r>
            <a:r>
              <a:rPr lang="en-US" sz="2000" b="1" u="sng" dirty="0">
                <a:solidFill>
                  <a:schemeClr val="accent2">
                    <a:lumMod val="60000"/>
                    <a:lumOff val="40000"/>
                  </a:schemeClr>
                </a:solidFill>
              </a:rPr>
              <a:t>femur</a:t>
            </a:r>
            <a:r>
              <a:rPr lang="en-US" sz="2000" dirty="0"/>
              <a:t> (say: </a:t>
            </a:r>
            <a:r>
              <a:rPr lang="en-US" sz="2000" b="1" dirty="0"/>
              <a:t>fee</a:t>
            </a:r>
            <a:r>
              <a:rPr lang="en-US" sz="2000" dirty="0"/>
              <a:t>-</a:t>
            </a:r>
            <a:r>
              <a:rPr lang="en-US" sz="2000" dirty="0" err="1"/>
              <a:t>mur</a:t>
            </a:r>
            <a:r>
              <a:rPr lang="en-US" sz="2000" dirty="0"/>
              <a:t>), and it's the longest bone in your body</a:t>
            </a:r>
            <a:r>
              <a:rPr lang="en-US" sz="2000" dirty="0" smtClean="0"/>
              <a:t>.</a:t>
            </a:r>
          </a:p>
          <a:p>
            <a:pPr>
              <a:buFont typeface="Wingdings" pitchFamily="2" charset="2"/>
              <a:buChar char="ü"/>
            </a:pPr>
            <a:endParaRPr lang="en-US" sz="2000" dirty="0"/>
          </a:p>
          <a:p>
            <a:pPr>
              <a:buFont typeface="Wingdings" pitchFamily="2" charset="2"/>
              <a:buChar char="ü"/>
            </a:pPr>
            <a:r>
              <a:rPr lang="en-US" sz="2000" dirty="0"/>
              <a:t>At the knee, there's a triangular-shaped bone called the </a:t>
            </a:r>
            <a:r>
              <a:rPr lang="en-US" sz="2000" b="1" u="sng" dirty="0">
                <a:solidFill>
                  <a:schemeClr val="accent2">
                    <a:lumMod val="60000"/>
                    <a:lumOff val="40000"/>
                  </a:schemeClr>
                </a:solidFill>
              </a:rPr>
              <a:t>patella</a:t>
            </a:r>
            <a:r>
              <a:rPr lang="en-US" sz="2000" dirty="0"/>
              <a:t>, or kneecap, that protects the knee joint</a:t>
            </a:r>
            <a:r>
              <a:rPr lang="en-US" sz="2000" dirty="0" smtClean="0"/>
              <a:t>.</a:t>
            </a:r>
          </a:p>
          <a:p>
            <a:pPr>
              <a:buFont typeface="Wingdings" pitchFamily="2" charset="2"/>
              <a:buChar char="ü"/>
            </a:pPr>
            <a:endParaRPr lang="en-US" sz="2000" dirty="0"/>
          </a:p>
          <a:p>
            <a:pPr>
              <a:buFont typeface="Wingdings" pitchFamily="2" charset="2"/>
              <a:buChar char="ü"/>
            </a:pPr>
            <a:r>
              <a:rPr lang="en-US" sz="2000" dirty="0"/>
              <a:t>Below the knee are two other leg bones: the </a:t>
            </a:r>
            <a:r>
              <a:rPr lang="en-US" sz="2000" b="1" u="sng" dirty="0">
                <a:solidFill>
                  <a:schemeClr val="accent2">
                    <a:lumMod val="60000"/>
                    <a:lumOff val="40000"/>
                  </a:schemeClr>
                </a:solidFill>
              </a:rPr>
              <a:t>tibia</a:t>
            </a:r>
            <a:r>
              <a:rPr lang="en-US" sz="2000" dirty="0"/>
              <a:t> (say: </a:t>
            </a:r>
            <a:r>
              <a:rPr lang="en-US" sz="2000" b="1" dirty="0" err="1"/>
              <a:t>tih</a:t>
            </a:r>
            <a:r>
              <a:rPr lang="en-US" sz="2000" dirty="0"/>
              <a:t>-bee-uh) and the </a:t>
            </a:r>
            <a:r>
              <a:rPr lang="en-US" sz="2000" b="1" u="sng" dirty="0">
                <a:solidFill>
                  <a:schemeClr val="accent2">
                    <a:lumMod val="60000"/>
                    <a:lumOff val="40000"/>
                  </a:schemeClr>
                </a:solidFill>
              </a:rPr>
              <a:t>fibula</a:t>
            </a:r>
            <a:r>
              <a:rPr lang="en-US" sz="2000" u="sng" dirty="0">
                <a:solidFill>
                  <a:schemeClr val="accent2">
                    <a:lumMod val="60000"/>
                    <a:lumOff val="40000"/>
                  </a:schemeClr>
                </a:solidFill>
              </a:rPr>
              <a:t> </a:t>
            </a:r>
            <a:r>
              <a:rPr lang="en-US" sz="2000" dirty="0"/>
              <a:t>(say: </a:t>
            </a:r>
            <a:r>
              <a:rPr lang="en-US" sz="2000" b="1" dirty="0" err="1"/>
              <a:t>fih</a:t>
            </a:r>
            <a:r>
              <a:rPr lang="en-US" sz="2000" dirty="0" err="1"/>
              <a:t>-byuh-luh</a:t>
            </a:r>
            <a:r>
              <a:rPr lang="en-US" sz="2000" dirty="0"/>
              <a:t>). Just like the three bones in the arm, the three bones in the leg are wider at the ends than in the middle to give them strength. </a:t>
            </a:r>
            <a:r>
              <a:rPr lang="en-US" sz="2000" dirty="0" smtClean="0"/>
              <a:t>  Hint:  “bit </a:t>
            </a:r>
            <a:r>
              <a:rPr lang="en-US" sz="2000" dirty="0" err="1" smtClean="0"/>
              <a:t>tib</a:t>
            </a:r>
            <a:r>
              <a:rPr lang="en-US" sz="2000" dirty="0" smtClean="0"/>
              <a:t>…little fib”</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6480048" cy="2301240"/>
          </a:xfrm>
        </p:spPr>
        <p:txBody>
          <a:bodyPr/>
          <a:lstStyle/>
          <a:p>
            <a:pPr algn="ctr"/>
            <a:r>
              <a:rPr lang="en-US" dirty="0" smtClean="0"/>
              <a:t>Ankle</a:t>
            </a:r>
            <a:endParaRPr lang="en-US" dirty="0"/>
          </a:p>
        </p:txBody>
      </p:sp>
      <p:sp>
        <p:nvSpPr>
          <p:cNvPr id="4" name="TextBox 3"/>
          <p:cNvSpPr txBox="1"/>
          <p:nvPr/>
        </p:nvSpPr>
        <p:spPr>
          <a:xfrm>
            <a:off x="609600" y="1447800"/>
            <a:ext cx="8153400" cy="3170099"/>
          </a:xfrm>
          <a:prstGeom prst="rect">
            <a:avLst/>
          </a:prstGeom>
          <a:noFill/>
        </p:spPr>
        <p:txBody>
          <a:bodyPr wrap="square" rtlCol="0">
            <a:spAutoFit/>
          </a:bodyPr>
          <a:lstStyle/>
          <a:p>
            <a:pPr>
              <a:buFont typeface="Wingdings" pitchFamily="2" charset="2"/>
              <a:buChar char="Ø"/>
            </a:pPr>
            <a:r>
              <a:rPr lang="en-US" sz="2000" dirty="0"/>
              <a:t>The ankle is a bit different from the wrist; it has three larger bones and four smaller ones</a:t>
            </a:r>
            <a:r>
              <a:rPr lang="en-US" sz="2000" dirty="0" smtClean="0"/>
              <a:t>.</a:t>
            </a:r>
          </a:p>
          <a:p>
            <a:pPr>
              <a:buFont typeface="Wingdings" pitchFamily="2" charset="2"/>
              <a:buChar char="Ø"/>
            </a:pPr>
            <a:endParaRPr lang="en-US" sz="2000" dirty="0"/>
          </a:p>
          <a:p>
            <a:pPr>
              <a:buFont typeface="Wingdings" pitchFamily="2" charset="2"/>
              <a:buChar char="Ø"/>
            </a:pPr>
            <a:r>
              <a:rPr lang="en-US" sz="2000" dirty="0" smtClean="0"/>
              <a:t>The toes are technically known as the </a:t>
            </a:r>
            <a:r>
              <a:rPr lang="en-US" sz="2000" b="1" u="sng" dirty="0" smtClean="0">
                <a:solidFill>
                  <a:schemeClr val="accent2">
                    <a:lumMod val="60000"/>
                    <a:lumOff val="40000"/>
                  </a:schemeClr>
                </a:solidFill>
              </a:rPr>
              <a:t>phalanges</a:t>
            </a:r>
            <a:r>
              <a:rPr lang="en-US" sz="2000" dirty="0" smtClean="0"/>
              <a:t>.</a:t>
            </a:r>
          </a:p>
          <a:p>
            <a:pPr>
              <a:buFont typeface="Wingdings" pitchFamily="2" charset="2"/>
              <a:buChar char="Ø"/>
            </a:pPr>
            <a:endParaRPr lang="en-US" sz="2000" dirty="0"/>
          </a:p>
          <a:p>
            <a:pPr>
              <a:buFont typeface="Wingdings" pitchFamily="2" charset="2"/>
              <a:buChar char="Ø"/>
            </a:pPr>
            <a:r>
              <a:rPr lang="en-US" sz="2000" dirty="0" smtClean="0"/>
              <a:t>The ball of the foot is comprised of the </a:t>
            </a:r>
            <a:r>
              <a:rPr lang="en-US" sz="2000" b="1" u="sng" dirty="0" smtClean="0">
                <a:solidFill>
                  <a:schemeClr val="accent2">
                    <a:lumMod val="60000"/>
                    <a:lumOff val="40000"/>
                  </a:schemeClr>
                </a:solidFill>
              </a:rPr>
              <a:t>metatarsals.</a:t>
            </a:r>
            <a:endParaRPr lang="en-US" sz="2000" b="1" u="sng" dirty="0" smtClean="0">
              <a:solidFill>
                <a:schemeClr val="accent2">
                  <a:lumMod val="60000"/>
                  <a:lumOff val="40000"/>
                </a:schemeClr>
              </a:solidFill>
            </a:endParaRPr>
          </a:p>
          <a:p>
            <a:pPr>
              <a:buFont typeface="Wingdings" pitchFamily="2" charset="2"/>
              <a:buChar char="Ø"/>
            </a:pPr>
            <a:endParaRPr lang="en-US" sz="2000" dirty="0"/>
          </a:p>
          <a:p>
            <a:pPr>
              <a:buFont typeface="Wingdings" pitchFamily="2" charset="2"/>
              <a:buChar char="Ø"/>
            </a:pPr>
            <a:r>
              <a:rPr lang="en-US" sz="2000" dirty="0" smtClean="0"/>
              <a:t>The heel is known as the </a:t>
            </a:r>
            <a:r>
              <a:rPr lang="en-US" sz="2000" b="1" u="sng" dirty="0" err="1" smtClean="0">
                <a:solidFill>
                  <a:schemeClr val="accent2">
                    <a:lumMod val="60000"/>
                    <a:lumOff val="40000"/>
                  </a:schemeClr>
                </a:solidFill>
              </a:rPr>
              <a:t>calcaneus</a:t>
            </a:r>
            <a:r>
              <a:rPr lang="en-US" sz="2000" dirty="0" smtClean="0"/>
              <a:t>.</a:t>
            </a:r>
          </a:p>
          <a:p>
            <a:pPr>
              <a:buFont typeface="Wingdings" pitchFamily="2" charset="2"/>
              <a:buChar char="Ø"/>
            </a:pPr>
            <a:endParaRPr lang="en-US" sz="2000" dirty="0"/>
          </a:p>
          <a:p>
            <a:pPr>
              <a:buFont typeface="Wingdings" pitchFamily="2" charset="2"/>
              <a:buChar char="Ø"/>
            </a:pPr>
            <a:r>
              <a:rPr lang="en-US" sz="2000" dirty="0" smtClean="0"/>
              <a:t>The ankle bone is known as the </a:t>
            </a:r>
            <a:r>
              <a:rPr lang="en-US" sz="2000" b="1" u="sng" dirty="0" smtClean="0">
                <a:solidFill>
                  <a:schemeClr val="accent2">
                    <a:lumMod val="60000"/>
                    <a:lumOff val="40000"/>
                  </a:schemeClr>
                </a:solidFill>
              </a:rPr>
              <a:t>talus</a:t>
            </a:r>
            <a:r>
              <a:rPr lang="en-US" sz="2000" dirty="0" smtClean="0"/>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slide(fromBottom)">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slide(fromBottom)">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slide(fromBottom)">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slide(fromBottom)">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6480048" cy="2301240"/>
          </a:xfrm>
        </p:spPr>
        <p:txBody>
          <a:bodyPr/>
          <a:lstStyle/>
          <a:p>
            <a:pPr algn="ctr"/>
            <a:r>
              <a:rPr lang="en-US" dirty="0" smtClean="0"/>
              <a:t>joints</a:t>
            </a:r>
            <a:endParaRPr lang="en-US" dirty="0"/>
          </a:p>
        </p:txBody>
      </p:sp>
      <p:sp>
        <p:nvSpPr>
          <p:cNvPr id="4" name="TextBox 3"/>
          <p:cNvSpPr txBox="1"/>
          <p:nvPr/>
        </p:nvSpPr>
        <p:spPr>
          <a:xfrm>
            <a:off x="457200" y="1447800"/>
            <a:ext cx="8458200" cy="3170099"/>
          </a:xfrm>
          <a:prstGeom prst="rect">
            <a:avLst/>
          </a:prstGeom>
          <a:noFill/>
        </p:spPr>
        <p:txBody>
          <a:bodyPr wrap="square" rtlCol="0">
            <a:spAutoFit/>
          </a:bodyPr>
          <a:lstStyle/>
          <a:p>
            <a:pPr algn="ctr"/>
            <a:r>
              <a:rPr lang="en-US" sz="2000" dirty="0"/>
              <a:t>The place where two bones meet is called a </a:t>
            </a:r>
            <a:r>
              <a:rPr lang="en-US" sz="2000" b="1" u="sng" dirty="0">
                <a:solidFill>
                  <a:schemeClr val="accent2">
                    <a:lumMod val="60000"/>
                    <a:lumOff val="40000"/>
                  </a:schemeClr>
                </a:solidFill>
              </a:rPr>
              <a:t>joint</a:t>
            </a:r>
            <a:r>
              <a:rPr lang="en-US" sz="2000" dirty="0"/>
              <a:t>. There are moving joints that move and fixed ones that don't. </a:t>
            </a:r>
          </a:p>
          <a:p>
            <a:pPr algn="ctr"/>
            <a:endParaRPr lang="en-US" sz="2000" dirty="0" smtClean="0"/>
          </a:p>
          <a:p>
            <a:pPr>
              <a:buFont typeface="Wingdings" pitchFamily="2" charset="2"/>
              <a:buChar char="v"/>
            </a:pPr>
            <a:r>
              <a:rPr lang="en-US" sz="2000" b="1" u="sng" dirty="0">
                <a:solidFill>
                  <a:schemeClr val="accent2">
                    <a:lumMod val="60000"/>
                    <a:lumOff val="40000"/>
                  </a:schemeClr>
                </a:solidFill>
              </a:rPr>
              <a:t>Fixed</a:t>
            </a:r>
            <a:r>
              <a:rPr lang="en-US" sz="2000" dirty="0"/>
              <a:t> joints are fixed in place and don't move at all. Your skull has some of these joints (called sutures), which close up the bones of the skull in a young person's head. </a:t>
            </a:r>
          </a:p>
          <a:p>
            <a:pPr>
              <a:buFont typeface="Wingdings" pitchFamily="2" charset="2"/>
              <a:buChar char="v"/>
            </a:pPr>
            <a:endParaRPr lang="en-US" sz="2000" dirty="0" smtClean="0"/>
          </a:p>
          <a:p>
            <a:pPr>
              <a:buFont typeface="Wingdings" pitchFamily="2" charset="2"/>
              <a:buChar char="v"/>
            </a:pPr>
            <a:r>
              <a:rPr lang="en-US" sz="2000" b="1" u="sng" dirty="0">
                <a:solidFill>
                  <a:schemeClr val="accent2">
                    <a:lumMod val="60000"/>
                    <a:lumOff val="40000"/>
                  </a:schemeClr>
                </a:solidFill>
              </a:rPr>
              <a:t>Moving</a:t>
            </a:r>
            <a:r>
              <a:rPr lang="en-US" sz="2000" dirty="0"/>
              <a:t> joints are the ones that let you ride your bike, eat cereal, and play a video game - the ones that allow you to twist, bend, and move different parts of your body.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ox(i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ox(in)">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04800"/>
            <a:ext cx="6480048" cy="2301240"/>
          </a:xfrm>
        </p:spPr>
        <p:txBody>
          <a:bodyPr/>
          <a:lstStyle/>
          <a:p>
            <a:pPr algn="ctr"/>
            <a:r>
              <a:rPr lang="en-US" dirty="0" smtClean="0"/>
              <a:t>Moving joints</a:t>
            </a:r>
            <a:endParaRPr lang="en-US" dirty="0"/>
          </a:p>
        </p:txBody>
      </p:sp>
      <p:sp>
        <p:nvSpPr>
          <p:cNvPr id="4" name="TextBox 3"/>
          <p:cNvSpPr txBox="1"/>
          <p:nvPr/>
        </p:nvSpPr>
        <p:spPr>
          <a:xfrm>
            <a:off x="457200" y="1828800"/>
            <a:ext cx="8077200" cy="3477875"/>
          </a:xfrm>
          <a:prstGeom prst="rect">
            <a:avLst/>
          </a:prstGeom>
          <a:noFill/>
        </p:spPr>
        <p:txBody>
          <a:bodyPr wrap="square" rtlCol="0">
            <a:spAutoFit/>
          </a:bodyPr>
          <a:lstStyle/>
          <a:p>
            <a:pPr>
              <a:buFont typeface="Wingdings" pitchFamily="2" charset="2"/>
              <a:buChar char="Ø"/>
            </a:pPr>
            <a:r>
              <a:rPr lang="en-US" sz="2000" b="1" u="sng" dirty="0" smtClean="0">
                <a:solidFill>
                  <a:schemeClr val="accent2">
                    <a:lumMod val="60000"/>
                    <a:lumOff val="40000"/>
                  </a:schemeClr>
                </a:solidFill>
              </a:rPr>
              <a:t>Hinge Joint</a:t>
            </a:r>
            <a:r>
              <a:rPr lang="en-US" sz="2000" dirty="0" smtClean="0"/>
              <a:t>: </a:t>
            </a:r>
            <a:r>
              <a:rPr lang="en-US" sz="2000" dirty="0"/>
              <a:t>Your elbows and knees each have hinge joints, which let you bend and then straighten your arms and legs. These joints are like the hinges on a door. Just as most doors can only open one way, you can only bend your arms and legs in one direction. You also have many smaller hinge joints in your fingers and toes. </a:t>
            </a:r>
          </a:p>
          <a:p>
            <a:pPr>
              <a:buFont typeface="Wingdings" pitchFamily="2" charset="2"/>
              <a:buChar char="Ø"/>
            </a:pPr>
            <a:endParaRPr lang="en-US" sz="2000" dirty="0" smtClean="0"/>
          </a:p>
          <a:p>
            <a:pPr>
              <a:buFont typeface="Wingdings" pitchFamily="2" charset="2"/>
              <a:buChar char="Ø"/>
            </a:pPr>
            <a:endParaRPr lang="en-US" sz="2000" dirty="0"/>
          </a:p>
          <a:p>
            <a:pPr>
              <a:buFont typeface="Wingdings" pitchFamily="2" charset="2"/>
              <a:buChar char="Ø"/>
            </a:pPr>
            <a:r>
              <a:rPr lang="en-US" sz="2000" b="1" u="sng" dirty="0" smtClean="0">
                <a:solidFill>
                  <a:schemeClr val="accent2">
                    <a:lumMod val="60000"/>
                    <a:lumOff val="40000"/>
                  </a:schemeClr>
                </a:solidFill>
              </a:rPr>
              <a:t>Ball and Socket Joint</a:t>
            </a:r>
            <a:r>
              <a:rPr lang="en-US" sz="2000" u="sng" dirty="0" smtClean="0"/>
              <a:t>:</a:t>
            </a:r>
            <a:r>
              <a:rPr lang="en-US" sz="2000" dirty="0" smtClean="0"/>
              <a:t> </a:t>
            </a:r>
            <a:r>
              <a:rPr lang="en-US" sz="2000" dirty="0"/>
              <a:t>You can find these joints at your shoulders and hips. They are made up of the round end of one bone fitting into a small cup-like area of another bone. Ball and socket joints allow for lots of movement in every direction.</a:t>
            </a:r>
            <a:endParaRPr lang="en-US" sz="2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6480048" cy="2301240"/>
          </a:xfrm>
        </p:spPr>
        <p:txBody>
          <a:bodyPr/>
          <a:lstStyle/>
          <a:p>
            <a:pPr algn="ctr"/>
            <a:r>
              <a:rPr lang="en-US" dirty="0" smtClean="0"/>
              <a:t>Tendons, ligaments, and Cartilage…oh my!</a:t>
            </a:r>
            <a:endParaRPr lang="en-US" dirty="0"/>
          </a:p>
        </p:txBody>
      </p:sp>
      <p:sp>
        <p:nvSpPr>
          <p:cNvPr id="4" name="TextBox 3"/>
          <p:cNvSpPr txBox="1"/>
          <p:nvPr/>
        </p:nvSpPr>
        <p:spPr>
          <a:xfrm>
            <a:off x="381000" y="1981200"/>
            <a:ext cx="8001000" cy="3046988"/>
          </a:xfrm>
          <a:prstGeom prst="rect">
            <a:avLst/>
          </a:prstGeom>
          <a:noFill/>
        </p:spPr>
        <p:txBody>
          <a:bodyPr wrap="square" rtlCol="0">
            <a:spAutoFit/>
          </a:bodyPr>
          <a:lstStyle/>
          <a:p>
            <a:pPr>
              <a:buFont typeface="Wingdings" pitchFamily="2" charset="2"/>
              <a:buChar char="§"/>
            </a:pPr>
            <a:r>
              <a:rPr lang="en-US" sz="2400" dirty="0" smtClean="0"/>
              <a:t>A </a:t>
            </a:r>
            <a:r>
              <a:rPr lang="en-US" sz="2400" b="1" u="sng" dirty="0" smtClean="0">
                <a:solidFill>
                  <a:schemeClr val="accent2">
                    <a:lumMod val="60000"/>
                    <a:lumOff val="40000"/>
                  </a:schemeClr>
                </a:solidFill>
              </a:rPr>
              <a:t>tendon</a:t>
            </a:r>
            <a:r>
              <a:rPr lang="en-US" sz="2400" dirty="0" smtClean="0"/>
              <a:t> connects muscle to bone</a:t>
            </a:r>
          </a:p>
          <a:p>
            <a:pPr>
              <a:buFont typeface="Wingdings" pitchFamily="2" charset="2"/>
              <a:buChar char="§"/>
            </a:pPr>
            <a:endParaRPr lang="en-US" sz="2400" dirty="0"/>
          </a:p>
          <a:p>
            <a:pPr>
              <a:buFont typeface="Wingdings" pitchFamily="2" charset="2"/>
              <a:buChar char="§"/>
            </a:pPr>
            <a:r>
              <a:rPr lang="en-US" sz="2400" dirty="0" smtClean="0"/>
              <a:t>A </a:t>
            </a:r>
            <a:r>
              <a:rPr lang="en-US" sz="2400" b="1" u="sng" dirty="0" smtClean="0">
                <a:solidFill>
                  <a:schemeClr val="accent2">
                    <a:lumMod val="60000"/>
                    <a:lumOff val="40000"/>
                  </a:schemeClr>
                </a:solidFill>
              </a:rPr>
              <a:t>ligament</a:t>
            </a:r>
            <a:r>
              <a:rPr lang="en-US" sz="2400" dirty="0" smtClean="0"/>
              <a:t> connects bone to bone.  Ligaments are like very strong rubber bands!</a:t>
            </a:r>
          </a:p>
          <a:p>
            <a:pPr>
              <a:buFont typeface="Wingdings" pitchFamily="2" charset="2"/>
              <a:buChar char="§"/>
            </a:pPr>
            <a:endParaRPr lang="en-US" sz="2400" dirty="0"/>
          </a:p>
          <a:p>
            <a:pPr>
              <a:buFont typeface="Wingdings" pitchFamily="2" charset="2"/>
              <a:buChar char="§"/>
            </a:pPr>
            <a:r>
              <a:rPr lang="en-US" sz="2400" b="1" u="sng" dirty="0" smtClean="0">
                <a:solidFill>
                  <a:schemeClr val="accent2">
                    <a:lumMod val="60000"/>
                    <a:lumOff val="40000"/>
                  </a:schemeClr>
                </a:solidFill>
              </a:rPr>
              <a:t>Cartilage</a:t>
            </a:r>
            <a:r>
              <a:rPr lang="en-US" sz="2400" dirty="0" smtClean="0"/>
              <a:t> is flexible, rubbery tissue at the ends of bones.  It cushions and protects bones where they meet and rub against each other in a joint.</a:t>
            </a:r>
            <a:endParaRPr lang="en-US" sz="24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linds(horizont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Knee Work</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dirty="0" smtClean="0">
                <a:hlinkClick r:id="rId2"/>
              </a:rPr>
              <a:t>How do joints work?</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6019800"/>
          </a:xfrm>
        </p:spPr>
        <p:txBody>
          <a:bodyPr>
            <a:normAutofit fontScale="90000"/>
          </a:bodyPr>
          <a:lstStyle/>
          <a:p>
            <a:r>
              <a:rPr lang="en-US" sz="4000" dirty="0" smtClean="0"/>
              <a:t>Think back to last Halloween for a minute. Wherever you looked, there were vampires, ghosts, or bony skeletons grinning back at you. Vampires and ghosts don't really exist, but skeletons sure do! Every single person has a skeleton made up of many bones. These bones give your body structure, let you move in many ways, protect your internal organs, and more. It's time to look at all your bones - the adult human body has </a:t>
            </a:r>
            <a:r>
              <a:rPr lang="en-US" sz="4000" b="1" u="sng" dirty="0" smtClean="0"/>
              <a:t>206</a:t>
            </a:r>
            <a:r>
              <a:rPr lang="en-US" sz="4000" dirty="0" smtClean="0"/>
              <a:t> of them! </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Bones Made of ???</a:t>
            </a:r>
            <a:endParaRPr lang="en-US" dirty="0"/>
          </a:p>
        </p:txBody>
      </p:sp>
      <p:sp>
        <p:nvSpPr>
          <p:cNvPr id="3" name="Content Placeholder 2"/>
          <p:cNvSpPr>
            <a:spLocks noGrp="1"/>
          </p:cNvSpPr>
          <p:nvPr>
            <p:ph idx="1"/>
          </p:nvPr>
        </p:nvSpPr>
        <p:spPr/>
        <p:txBody>
          <a:bodyPr/>
          <a:lstStyle/>
          <a:p>
            <a:r>
              <a:rPr lang="en-US" dirty="0" smtClean="0"/>
              <a:t>Bones are not “dead”</a:t>
            </a:r>
          </a:p>
          <a:p>
            <a:pPr>
              <a:buNone/>
            </a:pPr>
            <a:endParaRPr lang="en-US" dirty="0" smtClean="0"/>
          </a:p>
          <a:p>
            <a:r>
              <a:rPr lang="en-US" dirty="0" smtClean="0"/>
              <a:t>Bones are alive, growing, and changing all the time like other parts of your body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4800"/>
            <a:ext cx="6480048" cy="1447800"/>
          </a:xfrm>
        </p:spPr>
        <p:txBody>
          <a:bodyPr/>
          <a:lstStyle/>
          <a:p>
            <a:pPr algn="ctr"/>
            <a:r>
              <a:rPr lang="en-US" dirty="0" smtClean="0"/>
              <a:t>How Bones Grow</a:t>
            </a:r>
            <a:endParaRPr lang="en-US" dirty="0"/>
          </a:p>
        </p:txBody>
      </p:sp>
      <p:sp>
        <p:nvSpPr>
          <p:cNvPr id="4" name="TextBox 3"/>
          <p:cNvSpPr txBox="1"/>
          <p:nvPr/>
        </p:nvSpPr>
        <p:spPr>
          <a:xfrm>
            <a:off x="609600" y="1600200"/>
            <a:ext cx="7924800" cy="5139869"/>
          </a:xfrm>
          <a:prstGeom prst="rect">
            <a:avLst/>
          </a:prstGeom>
          <a:noFill/>
        </p:spPr>
        <p:txBody>
          <a:bodyPr wrap="square" rtlCol="0">
            <a:spAutoFit/>
          </a:bodyPr>
          <a:lstStyle/>
          <a:p>
            <a:pPr>
              <a:buFont typeface="Wingdings" pitchFamily="2" charset="2"/>
              <a:buChar char="v"/>
            </a:pPr>
            <a:r>
              <a:rPr lang="en-US" sz="2000" dirty="0"/>
              <a:t>When you were a baby, you had tiny hands, tiny feet, and tiny everything! Slowly, as you grew older, everything became a bit bigger, including your bones. </a:t>
            </a:r>
            <a:endParaRPr lang="en-US" sz="2000" dirty="0" smtClean="0"/>
          </a:p>
          <a:p>
            <a:endParaRPr lang="en-US" sz="2000" dirty="0"/>
          </a:p>
          <a:p>
            <a:pPr>
              <a:buFont typeface="Wingdings" pitchFamily="2" charset="2"/>
              <a:buChar char="v"/>
            </a:pPr>
            <a:r>
              <a:rPr lang="en-US" sz="2000" dirty="0"/>
              <a:t>A baby's body has about 300 "soft" bones at birth. These eventually fuse (grow together) to form the 206 bones that adults have</a:t>
            </a:r>
            <a:r>
              <a:rPr lang="en-US" sz="2000" dirty="0" smtClean="0"/>
              <a:t>.</a:t>
            </a:r>
          </a:p>
          <a:p>
            <a:pPr>
              <a:buFont typeface="Wingdings" pitchFamily="2" charset="2"/>
              <a:buChar char="v"/>
            </a:pPr>
            <a:endParaRPr lang="en-US" sz="2000" dirty="0"/>
          </a:p>
          <a:p>
            <a:pPr>
              <a:buFont typeface="Wingdings" pitchFamily="2" charset="2"/>
              <a:buChar char="v"/>
            </a:pPr>
            <a:r>
              <a:rPr lang="en-US" sz="2000" dirty="0"/>
              <a:t>Some of a baby's bones are made of a special material called </a:t>
            </a:r>
            <a:r>
              <a:rPr lang="en-US" sz="2000" b="1" u="sng" dirty="0">
                <a:solidFill>
                  <a:schemeClr val="accent2">
                    <a:lumMod val="60000"/>
                    <a:lumOff val="40000"/>
                  </a:schemeClr>
                </a:solidFill>
              </a:rPr>
              <a:t>cartilage</a:t>
            </a:r>
            <a:r>
              <a:rPr lang="en-US" sz="2000" dirty="0"/>
              <a:t> (say: </a:t>
            </a:r>
            <a:r>
              <a:rPr lang="en-US" sz="2000" b="1" dirty="0"/>
              <a:t>car</a:t>
            </a:r>
            <a:r>
              <a:rPr lang="en-US" sz="2000" dirty="0"/>
              <a:t>-</a:t>
            </a:r>
            <a:r>
              <a:rPr lang="en-US" sz="2000" dirty="0" err="1"/>
              <a:t>til</a:t>
            </a:r>
            <a:r>
              <a:rPr lang="en-US" sz="2000" dirty="0"/>
              <a:t>-</a:t>
            </a:r>
            <a:r>
              <a:rPr lang="en-US" sz="2000" dirty="0" err="1"/>
              <a:t>ij</a:t>
            </a:r>
            <a:r>
              <a:rPr lang="en-US" sz="2000" dirty="0"/>
              <a:t>). </a:t>
            </a:r>
            <a:endParaRPr lang="en-US" sz="2000" dirty="0" smtClean="0"/>
          </a:p>
          <a:p>
            <a:pPr>
              <a:buFont typeface="Wingdings" pitchFamily="2" charset="2"/>
              <a:buChar char="v"/>
            </a:pPr>
            <a:endParaRPr lang="en-US" sz="2000" dirty="0"/>
          </a:p>
          <a:p>
            <a:pPr>
              <a:buFont typeface="Wingdings" pitchFamily="2" charset="2"/>
              <a:buChar char="v"/>
            </a:pPr>
            <a:r>
              <a:rPr lang="en-US" sz="2000" dirty="0"/>
              <a:t>This cartilage is soft and flexible. During childhood, as you are growing, the cartilage grows and is slowly replaced by bone, with help from calcium. </a:t>
            </a:r>
          </a:p>
          <a:p>
            <a:endParaRPr lang="en-US" sz="2000" dirty="0"/>
          </a:p>
          <a:p>
            <a:pPr>
              <a:buFont typeface="Wingdings" pitchFamily="2" charset="2"/>
              <a:buChar char="v"/>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ssolv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dissolv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57400"/>
            <a:ext cx="7467600" cy="4525963"/>
          </a:xfrm>
        </p:spPr>
        <p:txBody>
          <a:bodyPr/>
          <a:lstStyle/>
          <a:p>
            <a:r>
              <a:rPr lang="en-US" dirty="0" smtClean="0"/>
              <a:t>By the time you are 25, the growth process will be complete. </a:t>
            </a:r>
          </a:p>
          <a:p>
            <a:endParaRPr lang="en-US" dirty="0" smtClean="0"/>
          </a:p>
          <a:p>
            <a:r>
              <a:rPr lang="en-US" dirty="0" smtClean="0"/>
              <a:t>After this happens, there can be no more growth - the bones are as big as they will ever be. All of these bones make up a skeleton that is both very strong and very light.</a:t>
            </a:r>
          </a:p>
          <a:p>
            <a:pPr>
              <a:buNone/>
            </a:pPr>
            <a:endParaRPr lang="en-US" dirty="0"/>
          </a:p>
        </p:txBody>
      </p:sp>
      <p:sp>
        <p:nvSpPr>
          <p:cNvPr id="4" name="Title 1"/>
          <p:cNvSpPr txBox="1">
            <a:spLocks/>
          </p:cNvSpPr>
          <p:nvPr/>
        </p:nvSpPr>
        <p:spPr>
          <a:xfrm>
            <a:off x="457200" y="304800"/>
            <a:ext cx="7696200" cy="1447800"/>
          </a:xfrm>
          <a:prstGeom prst="rect">
            <a:avLst/>
          </a:prstGeom>
        </p:spPr>
        <p:txBody>
          <a:bodyPr vert="horz" lIns="45720" rIns="4572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600" b="0" i="0" u="none" strike="noStrike" kern="1200" cap="none" spc="0" normalizeH="0" baseline="0" noProof="0" smtClean="0">
                <a:ln>
                  <a:noFill/>
                </a:ln>
                <a:solidFill>
                  <a:schemeClr val="tx1"/>
                </a:solidFill>
                <a:effectLst/>
                <a:uLnTx/>
                <a:uFillTx/>
                <a:latin typeface="+mj-lt"/>
                <a:ea typeface="+mj-ea"/>
                <a:cs typeface="+mj-cs"/>
              </a:rPr>
              <a:t>How Bones Grow</a:t>
            </a:r>
            <a:endParaRPr kumimoji="0" lang="en-US" sz="4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6480048" cy="990600"/>
          </a:xfrm>
        </p:spPr>
        <p:txBody>
          <a:bodyPr/>
          <a:lstStyle/>
          <a:p>
            <a:pPr algn="ctr"/>
            <a:r>
              <a:rPr lang="en-US" dirty="0" smtClean="0"/>
              <a:t>Your spine</a:t>
            </a:r>
            <a:endParaRPr lang="en-US" dirty="0"/>
          </a:p>
        </p:txBody>
      </p:sp>
      <p:sp>
        <p:nvSpPr>
          <p:cNvPr id="4" name="TextBox 3"/>
          <p:cNvSpPr txBox="1"/>
          <p:nvPr/>
        </p:nvSpPr>
        <p:spPr>
          <a:xfrm>
            <a:off x="533400" y="1295400"/>
            <a:ext cx="8001000" cy="3785652"/>
          </a:xfrm>
          <a:prstGeom prst="rect">
            <a:avLst/>
          </a:prstGeom>
          <a:noFill/>
        </p:spPr>
        <p:txBody>
          <a:bodyPr wrap="square" rtlCol="0">
            <a:spAutoFit/>
          </a:bodyPr>
          <a:lstStyle/>
          <a:p>
            <a:pPr>
              <a:buFont typeface="Wingdings" pitchFamily="2" charset="2"/>
              <a:buChar char="Ø"/>
            </a:pPr>
            <a:r>
              <a:rPr lang="en-US" sz="2400" dirty="0"/>
              <a:t>The spine lets you twist and bend, and it holds your body upright. It also protects the spinal cord, a large bundle of nerves that sends information from your brain to the rest of your body</a:t>
            </a:r>
            <a:r>
              <a:rPr lang="en-US" sz="2400" dirty="0" smtClean="0"/>
              <a:t>.</a:t>
            </a:r>
          </a:p>
          <a:p>
            <a:pPr>
              <a:buFont typeface="Wingdings" pitchFamily="2" charset="2"/>
              <a:buChar char="Ø"/>
            </a:pPr>
            <a:endParaRPr lang="en-US" sz="2400" dirty="0"/>
          </a:p>
          <a:p>
            <a:pPr>
              <a:buFont typeface="Wingdings" pitchFamily="2" charset="2"/>
              <a:buChar char="Ø"/>
            </a:pPr>
            <a:r>
              <a:rPr lang="en-US" sz="2400" dirty="0"/>
              <a:t>The spine is special because it isn't made of one or even two bones: it's made of 26 bones in all! These bones are called </a:t>
            </a:r>
            <a:r>
              <a:rPr lang="en-US" sz="2400" b="1" u="sng" dirty="0">
                <a:solidFill>
                  <a:schemeClr val="accent2">
                    <a:lumMod val="60000"/>
                    <a:lumOff val="40000"/>
                  </a:schemeClr>
                </a:solidFill>
              </a:rPr>
              <a:t>vertebrae</a:t>
            </a:r>
            <a:r>
              <a:rPr lang="en-US" sz="2400" dirty="0"/>
              <a:t> (say: </a:t>
            </a:r>
            <a:r>
              <a:rPr lang="en-US" sz="2400" b="1" dirty="0" err="1"/>
              <a:t>vur</a:t>
            </a:r>
            <a:r>
              <a:rPr lang="en-US" sz="2400" dirty="0"/>
              <a:t>-</a:t>
            </a:r>
            <a:r>
              <a:rPr lang="en-US" sz="2400" dirty="0" err="1"/>
              <a:t>tuh</a:t>
            </a:r>
            <a:r>
              <a:rPr lang="en-US" sz="2400" dirty="0"/>
              <a:t>-bray), and each one is shaped like a ring.</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slide(fromBottom)">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6480048" cy="2301240"/>
          </a:xfrm>
        </p:spPr>
        <p:txBody>
          <a:bodyPr/>
          <a:lstStyle/>
          <a:p>
            <a:pPr algn="ctr"/>
            <a:r>
              <a:rPr lang="en-US" dirty="0" smtClean="0"/>
              <a:t>Vertebrae</a:t>
            </a:r>
            <a:endParaRPr lang="en-US" dirty="0"/>
          </a:p>
        </p:txBody>
      </p:sp>
      <p:sp>
        <p:nvSpPr>
          <p:cNvPr id="4" name="TextBox 3"/>
          <p:cNvSpPr txBox="1"/>
          <p:nvPr/>
        </p:nvSpPr>
        <p:spPr>
          <a:xfrm>
            <a:off x="152400" y="1295400"/>
            <a:ext cx="8763000" cy="5324535"/>
          </a:xfrm>
          <a:prstGeom prst="rect">
            <a:avLst/>
          </a:prstGeom>
          <a:noFill/>
        </p:spPr>
        <p:txBody>
          <a:bodyPr wrap="square" rtlCol="0">
            <a:spAutoFit/>
          </a:bodyPr>
          <a:lstStyle/>
          <a:p>
            <a:pPr lvl="0">
              <a:buFont typeface="Wingdings" pitchFamily="2" charset="2"/>
              <a:buChar char="q"/>
            </a:pPr>
            <a:r>
              <a:rPr lang="en-US" sz="2000" dirty="0"/>
              <a:t>The first seven vertebrae at the top are called the </a:t>
            </a:r>
            <a:r>
              <a:rPr lang="en-US" sz="2000" b="1" u="sng" dirty="0">
                <a:solidFill>
                  <a:schemeClr val="accent2">
                    <a:lumMod val="60000"/>
                    <a:lumOff val="40000"/>
                  </a:schemeClr>
                </a:solidFill>
              </a:rPr>
              <a:t>cervical</a:t>
            </a:r>
            <a:r>
              <a:rPr lang="en-US" sz="2000" dirty="0"/>
              <a:t> (say: </a:t>
            </a:r>
            <a:r>
              <a:rPr lang="en-US" sz="2000" b="1" dirty="0"/>
              <a:t>sir</a:t>
            </a:r>
            <a:r>
              <a:rPr lang="en-US" sz="2000" dirty="0"/>
              <a:t>-</a:t>
            </a:r>
            <a:r>
              <a:rPr lang="en-US" sz="2000" dirty="0" err="1"/>
              <a:t>vih</a:t>
            </a:r>
            <a:r>
              <a:rPr lang="en-US" sz="2000" dirty="0"/>
              <a:t>-</a:t>
            </a:r>
            <a:r>
              <a:rPr lang="en-US" sz="2000" dirty="0" err="1"/>
              <a:t>kul</a:t>
            </a:r>
            <a:r>
              <a:rPr lang="en-US" sz="2000" dirty="0"/>
              <a:t>) vertebrae. These bones are in the back of your neck, just below your brain, and they support your head and neck. Your head is pretty heavy, so it's lucky to have help from the cervical vertebrae! </a:t>
            </a:r>
          </a:p>
          <a:p>
            <a:pPr>
              <a:buFont typeface="Wingdings" pitchFamily="2" charset="2"/>
              <a:buChar char="q"/>
            </a:pPr>
            <a:endParaRPr lang="en-US" sz="2000" dirty="0" smtClean="0"/>
          </a:p>
          <a:p>
            <a:pPr lvl="0">
              <a:buFont typeface="Wingdings" pitchFamily="2" charset="2"/>
              <a:buChar char="q"/>
            </a:pPr>
            <a:r>
              <a:rPr lang="en-US" sz="2000" dirty="0"/>
              <a:t>Below the cervical vertebrae are the </a:t>
            </a:r>
            <a:r>
              <a:rPr lang="en-US" sz="2000" b="1" u="sng" dirty="0">
                <a:solidFill>
                  <a:schemeClr val="accent2">
                    <a:lumMod val="60000"/>
                    <a:lumOff val="40000"/>
                  </a:schemeClr>
                </a:solidFill>
              </a:rPr>
              <a:t>thoracic</a:t>
            </a:r>
            <a:r>
              <a:rPr lang="en-US" sz="2000" dirty="0"/>
              <a:t> (say: </a:t>
            </a:r>
            <a:r>
              <a:rPr lang="en-US" sz="2000" dirty="0" err="1"/>
              <a:t>thuh</a:t>
            </a:r>
            <a:r>
              <a:rPr lang="en-US" sz="2000" dirty="0"/>
              <a:t>-</a:t>
            </a:r>
            <a:r>
              <a:rPr lang="en-US" sz="2000" b="1" dirty="0"/>
              <a:t>rah</a:t>
            </a:r>
            <a:r>
              <a:rPr lang="en-US" sz="2000" dirty="0"/>
              <a:t>-sick) vertebrae, and there are 12 in all. These guys anchor your ribs in place. </a:t>
            </a:r>
          </a:p>
          <a:p>
            <a:pPr>
              <a:buFont typeface="Wingdings" pitchFamily="2" charset="2"/>
              <a:buChar char="q"/>
            </a:pPr>
            <a:endParaRPr lang="en-US" sz="2000" dirty="0" smtClean="0"/>
          </a:p>
          <a:p>
            <a:pPr lvl="0">
              <a:buFont typeface="Wingdings" pitchFamily="2" charset="2"/>
              <a:buChar char="q"/>
            </a:pPr>
            <a:r>
              <a:rPr lang="en-US" sz="2000" dirty="0"/>
              <a:t>Below the thoracic vertebrae are five </a:t>
            </a:r>
            <a:r>
              <a:rPr lang="en-US" sz="2000" b="1" u="sng" dirty="0">
                <a:solidFill>
                  <a:schemeClr val="accent2">
                    <a:lumMod val="60000"/>
                    <a:lumOff val="40000"/>
                  </a:schemeClr>
                </a:solidFill>
              </a:rPr>
              <a:t>lumbar</a:t>
            </a:r>
            <a:r>
              <a:rPr lang="en-US" sz="2000" dirty="0"/>
              <a:t> (say: </a:t>
            </a:r>
            <a:r>
              <a:rPr lang="en-US" sz="2000" b="1" dirty="0" err="1"/>
              <a:t>lum</a:t>
            </a:r>
            <a:r>
              <a:rPr lang="en-US" sz="2000" dirty="0"/>
              <a:t>-bar) vertebrae. </a:t>
            </a:r>
          </a:p>
          <a:p>
            <a:pPr>
              <a:buFont typeface="Wingdings" pitchFamily="2" charset="2"/>
              <a:buChar char="q"/>
            </a:pPr>
            <a:endParaRPr lang="en-US" sz="2000" dirty="0" smtClean="0"/>
          </a:p>
          <a:p>
            <a:pPr lvl="0">
              <a:buFont typeface="Wingdings" pitchFamily="2" charset="2"/>
              <a:buChar char="q"/>
            </a:pPr>
            <a:r>
              <a:rPr lang="en-US" sz="2000" dirty="0"/>
              <a:t>Beneath the lumbar vertebrae is the </a:t>
            </a:r>
            <a:r>
              <a:rPr lang="en-US" sz="2000" b="1" u="sng" dirty="0">
                <a:solidFill>
                  <a:schemeClr val="accent2">
                    <a:lumMod val="60000"/>
                    <a:lumOff val="40000"/>
                  </a:schemeClr>
                </a:solidFill>
              </a:rPr>
              <a:t>sacrum</a:t>
            </a:r>
            <a:r>
              <a:rPr lang="en-US" sz="2000" dirty="0"/>
              <a:t> (say: </a:t>
            </a:r>
            <a:r>
              <a:rPr lang="en-US" sz="2000" b="1" dirty="0"/>
              <a:t>say</a:t>
            </a:r>
            <a:r>
              <a:rPr lang="en-US" sz="2000" dirty="0"/>
              <a:t>-</a:t>
            </a:r>
            <a:r>
              <a:rPr lang="en-US" sz="2000" dirty="0" err="1"/>
              <a:t>krum</a:t>
            </a:r>
            <a:r>
              <a:rPr lang="en-US" sz="2000" dirty="0"/>
              <a:t>), which is made up of five vertebrae that are joined together. </a:t>
            </a:r>
            <a:endParaRPr lang="en-US" sz="2000" dirty="0" smtClean="0"/>
          </a:p>
          <a:p>
            <a:pPr lvl="0">
              <a:buFont typeface="Wingdings" pitchFamily="2" charset="2"/>
              <a:buChar char="q"/>
            </a:pPr>
            <a:endParaRPr lang="en-US" sz="2000" dirty="0"/>
          </a:p>
          <a:p>
            <a:pPr lvl="0">
              <a:buFont typeface="Wingdings" pitchFamily="2" charset="2"/>
              <a:buChar char="q"/>
            </a:pPr>
            <a:r>
              <a:rPr lang="en-US" sz="2000" dirty="0"/>
              <a:t>Finally, all the way at the bottom of the spine is the </a:t>
            </a:r>
            <a:r>
              <a:rPr lang="en-US" sz="2000" b="1" u="sng" dirty="0">
                <a:solidFill>
                  <a:schemeClr val="accent2">
                    <a:lumMod val="60000"/>
                    <a:lumOff val="40000"/>
                  </a:schemeClr>
                </a:solidFill>
              </a:rPr>
              <a:t>coccyx</a:t>
            </a:r>
            <a:r>
              <a:rPr lang="en-US" sz="2000" dirty="0"/>
              <a:t> (say: </a:t>
            </a:r>
            <a:r>
              <a:rPr lang="en-US" sz="2000" b="1" dirty="0" err="1"/>
              <a:t>cok</a:t>
            </a:r>
            <a:r>
              <a:rPr lang="en-US" sz="2000" dirty="0" err="1"/>
              <a:t>-sicks</a:t>
            </a:r>
            <a:r>
              <a:rPr lang="en-US" sz="2000" dirty="0"/>
              <a:t>), which is made of four fused vertebrae</a:t>
            </a:r>
            <a:r>
              <a:rPr lang="en-US" sz="2000" dirty="0" smtClean="0"/>
              <a:t>.  The coccyx is the technical word for your tailbone.</a:t>
            </a:r>
            <a:endParaRPr lang="en-US" sz="2000" dirty="0"/>
          </a:p>
          <a:p>
            <a:pPr>
              <a:buFont typeface="Wingdings" pitchFamily="2" charset="2"/>
              <a:buChar char="q"/>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4800"/>
            <a:ext cx="6480048" cy="2301240"/>
          </a:xfrm>
        </p:spPr>
        <p:txBody>
          <a:bodyPr/>
          <a:lstStyle/>
          <a:p>
            <a:pPr algn="ctr"/>
            <a:r>
              <a:rPr lang="en-US" dirty="0" smtClean="0"/>
              <a:t>The spine in motion</a:t>
            </a:r>
            <a:endParaRPr lang="en-US" dirty="0"/>
          </a:p>
        </p:txBody>
      </p:sp>
      <p:sp>
        <p:nvSpPr>
          <p:cNvPr id="4" name="TextBox 3"/>
          <p:cNvSpPr txBox="1"/>
          <p:nvPr/>
        </p:nvSpPr>
        <p:spPr>
          <a:xfrm>
            <a:off x="304800" y="1371600"/>
            <a:ext cx="8305800" cy="5539978"/>
          </a:xfrm>
          <a:prstGeom prst="rect">
            <a:avLst/>
          </a:prstGeom>
          <a:noFill/>
        </p:spPr>
        <p:txBody>
          <a:bodyPr wrap="square" rtlCol="0">
            <a:spAutoFit/>
          </a:bodyPr>
          <a:lstStyle/>
          <a:p>
            <a:pPr lvl="0"/>
            <a:r>
              <a:rPr lang="en-US" sz="2400" dirty="0">
                <a:solidFill>
                  <a:schemeClr val="accent1">
                    <a:lumMod val="60000"/>
                    <a:lumOff val="40000"/>
                  </a:schemeClr>
                </a:solidFill>
              </a:rPr>
              <a:t>The bottom sections of the spine are important when it comes to bearing weight and giving you a good center of gravity. So when you pick up a heavy backpack, the lumbar vertebrae, sacrum, and coccyx give you the power. When you dance, skip, and even walk, these parts help keep you balanced</a:t>
            </a:r>
            <a:r>
              <a:rPr lang="en-US" sz="2400" dirty="0" smtClean="0">
                <a:solidFill>
                  <a:schemeClr val="accent1">
                    <a:lumMod val="60000"/>
                    <a:lumOff val="40000"/>
                  </a:schemeClr>
                </a:solidFill>
              </a:rPr>
              <a:t>.</a:t>
            </a:r>
          </a:p>
          <a:p>
            <a:pPr lvl="0"/>
            <a:endParaRPr lang="en-US" sz="2400" dirty="0"/>
          </a:p>
          <a:p>
            <a:r>
              <a:rPr lang="en-US" sz="2400" dirty="0" smtClean="0"/>
              <a:t>I</a:t>
            </a:r>
            <a:r>
              <a:rPr lang="en-US" sz="2400" dirty="0" smtClean="0">
                <a:solidFill>
                  <a:schemeClr val="accent1">
                    <a:lumMod val="60000"/>
                    <a:lumOff val="40000"/>
                  </a:schemeClr>
                </a:solidFill>
              </a:rPr>
              <a:t>n </a:t>
            </a:r>
            <a:r>
              <a:rPr lang="en-US" sz="2400" dirty="0">
                <a:solidFill>
                  <a:schemeClr val="accent1">
                    <a:lumMod val="60000"/>
                    <a:lumOff val="40000"/>
                  </a:schemeClr>
                </a:solidFill>
              </a:rPr>
              <a:t>between each vertebra (the name for just one vertebrae) are small </a:t>
            </a:r>
            <a:r>
              <a:rPr lang="en-US" sz="2400" b="1" dirty="0">
                <a:solidFill>
                  <a:schemeClr val="accent1">
                    <a:lumMod val="60000"/>
                    <a:lumOff val="40000"/>
                  </a:schemeClr>
                </a:solidFill>
              </a:rPr>
              <a:t>disks</a:t>
            </a:r>
            <a:r>
              <a:rPr lang="en-US" sz="2400" dirty="0">
                <a:solidFill>
                  <a:schemeClr val="accent1">
                    <a:lumMod val="60000"/>
                    <a:lumOff val="40000"/>
                  </a:schemeClr>
                </a:solidFill>
              </a:rPr>
              <a:t> made of cartilage. These disks keep the vertebrae from rubbing against one another, and they also act as your spine's natural shock absorbers. When you jump in the air, or twist while slamming a dunk, the disks give your vertebrae the cushioning they need.</a:t>
            </a:r>
          </a:p>
          <a:p>
            <a:pPr lvl="0"/>
            <a:endParaRPr lang="en-US" sz="24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6480048" cy="2301240"/>
          </a:xfrm>
        </p:spPr>
        <p:txBody>
          <a:bodyPr/>
          <a:lstStyle/>
          <a:p>
            <a:pPr algn="ctr"/>
            <a:r>
              <a:rPr lang="en-US" dirty="0" smtClean="0"/>
              <a:t>Clavicle and Scapula </a:t>
            </a:r>
            <a:endParaRPr lang="en-US" dirty="0"/>
          </a:p>
        </p:txBody>
      </p:sp>
      <p:sp>
        <p:nvSpPr>
          <p:cNvPr id="5" name="TextBox 4"/>
          <p:cNvSpPr txBox="1"/>
          <p:nvPr/>
        </p:nvSpPr>
        <p:spPr>
          <a:xfrm>
            <a:off x="533400" y="2057400"/>
            <a:ext cx="8382000" cy="1938992"/>
          </a:xfrm>
          <a:prstGeom prst="rect">
            <a:avLst/>
          </a:prstGeom>
          <a:noFill/>
        </p:spPr>
        <p:txBody>
          <a:bodyPr wrap="square" rtlCol="0">
            <a:spAutoFit/>
          </a:bodyPr>
          <a:lstStyle/>
          <a:p>
            <a:pPr>
              <a:buFont typeface="Wingdings" pitchFamily="2" charset="2"/>
              <a:buChar char="v"/>
            </a:pPr>
            <a:r>
              <a:rPr lang="en-US" sz="2400" dirty="0" smtClean="0"/>
              <a:t>The </a:t>
            </a:r>
            <a:r>
              <a:rPr lang="en-US" sz="2400" b="1" u="sng" dirty="0" smtClean="0">
                <a:solidFill>
                  <a:schemeClr val="accent2">
                    <a:lumMod val="60000"/>
                    <a:lumOff val="40000"/>
                  </a:schemeClr>
                </a:solidFill>
              </a:rPr>
              <a:t>clavicle</a:t>
            </a:r>
            <a:r>
              <a:rPr lang="en-US" sz="2400" dirty="0" smtClean="0"/>
              <a:t> is known as the collar bone.</a:t>
            </a:r>
          </a:p>
          <a:p>
            <a:pPr>
              <a:buFont typeface="Wingdings" pitchFamily="2" charset="2"/>
              <a:buChar char="v"/>
            </a:pPr>
            <a:endParaRPr lang="en-US" sz="2400" dirty="0"/>
          </a:p>
          <a:p>
            <a:pPr>
              <a:buFont typeface="Wingdings" pitchFamily="2" charset="2"/>
              <a:buChar char="v"/>
            </a:pPr>
            <a:r>
              <a:rPr lang="en-US" sz="2400" dirty="0" smtClean="0"/>
              <a:t>The </a:t>
            </a:r>
            <a:r>
              <a:rPr lang="en-US" sz="2400" b="1" u="sng" dirty="0" smtClean="0">
                <a:solidFill>
                  <a:schemeClr val="accent2">
                    <a:lumMod val="60000"/>
                    <a:lumOff val="40000"/>
                  </a:schemeClr>
                </a:solidFill>
              </a:rPr>
              <a:t>scapula</a:t>
            </a:r>
            <a:r>
              <a:rPr lang="en-US" sz="2400" dirty="0" smtClean="0"/>
              <a:t> is known as the shoulder blade.</a:t>
            </a:r>
          </a:p>
          <a:p>
            <a:pPr>
              <a:buFont typeface="Wingdings" pitchFamily="2" charset="2"/>
              <a:buChar char="v"/>
            </a:pPr>
            <a:endParaRPr lang="en-US" sz="2400" dirty="0"/>
          </a:p>
          <a:p>
            <a:pPr>
              <a:buFont typeface="Wingdings" pitchFamily="2" charset="2"/>
              <a:buChar char="v"/>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184</TotalTime>
  <Words>1466</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Technic</vt:lpstr>
      <vt:lpstr>The Story on Bones!!!</vt:lpstr>
      <vt:lpstr>Think back to last Halloween for a minute. Wherever you looked, there were vampires, ghosts, or bony skeletons grinning back at you. Vampires and ghosts don't really exist, but skeletons sure do! Every single person has a skeleton made up of many bones. These bones give your body structure, let you move in many ways, protect your internal organs, and more. It's time to look at all your bones - the adult human body has 206 of them!  </vt:lpstr>
      <vt:lpstr>What are Bones Made of ???</vt:lpstr>
      <vt:lpstr>How Bones Grow</vt:lpstr>
      <vt:lpstr>Slide 5</vt:lpstr>
      <vt:lpstr>Your spine</vt:lpstr>
      <vt:lpstr>Vertebrae</vt:lpstr>
      <vt:lpstr>The spine in motion</vt:lpstr>
      <vt:lpstr>Clavicle and Scapula </vt:lpstr>
      <vt:lpstr>ribs</vt:lpstr>
      <vt:lpstr>Hands and arms</vt:lpstr>
      <vt:lpstr>legs</vt:lpstr>
      <vt:lpstr>Ankle</vt:lpstr>
      <vt:lpstr>joints</vt:lpstr>
      <vt:lpstr>Moving joints</vt:lpstr>
      <vt:lpstr>Tendons, ligaments, and Cartilage…oh my!</vt:lpstr>
      <vt:lpstr>The Knee Work</vt:lpstr>
    </vt:vector>
  </TitlesOfParts>
  <Company>Katy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on Bones!!!</dc:title>
  <dc:creator>c0903331</dc:creator>
  <cp:lastModifiedBy>c0903331</cp:lastModifiedBy>
  <cp:revision>15</cp:revision>
  <dcterms:created xsi:type="dcterms:W3CDTF">2010-09-02T19:51:58Z</dcterms:created>
  <dcterms:modified xsi:type="dcterms:W3CDTF">2010-09-03T13:27:17Z</dcterms:modified>
</cp:coreProperties>
</file>